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DA19-EE3C-4E08-9983-0F93D4891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CB9A6-2B49-4FA9-BF2F-428686D0F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E383F-B49F-4FF6-99C9-83422ED9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A1E5E-A61D-4ED7-946D-D3B1D712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E6EAB-6734-4FF9-A83A-978396B9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2352E-2EF4-4F5A-93FD-0DBEB9844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1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FD8F-EADF-4556-88B6-62CC30DB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CC0A3-4CE9-443D-956C-3FED81D66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8249C-6C91-47BA-83FC-06D42F02D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8D406-101B-4BE7-9426-49013B23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A979C-861A-4E15-98AE-2BA1851B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061B4-5EF3-41D4-BA2F-1F28CD2F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0235-4CF8-47C6-A164-368F7148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FAADD-7737-46C4-8F19-42377AB12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BA287-41DF-47C2-83C4-852255C4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5BC33-E8A2-4D97-97FC-51EB2FF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1ADB4-767C-4ECA-AEEF-A691052E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795B1-F34F-4425-8828-7A3B372FF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FAF84-FE23-4F91-8F95-606C30834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FE100-C165-4945-A2F7-F9C9CFF9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E8AC3-293D-47E1-B0BA-88FB770D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D6A7A-F278-4B89-8043-26FC9626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DA19-EE3C-4E08-9983-0F93D4891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CB9A6-2B49-4FA9-BF2F-428686D0F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E383F-B49F-4FF6-99C9-83422ED9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A1E5E-A61D-4ED7-946D-D3B1D712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E6EAB-6734-4FF9-A83A-978396B9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8E34D-173C-4992-B19E-8A061EFE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1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72E0-8811-4757-B676-FFA86CE0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48C9-5318-4893-9C4E-BA827DC5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FB54-CA8B-43E5-AFF4-2BC4064F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6E982-5700-4DB3-BDF3-48438C3D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3714F-52D1-40A1-9F40-0B6F4373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0934-04F0-495F-845A-0E706626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C06CF-D3E0-45A3-B557-53131E04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4320F-2A17-4930-AC65-C2026C90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23D8-FA35-45FF-A61E-773981DF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520BA-484F-41A6-921D-093849D2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7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0318-428A-4D18-A488-49360648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C325D-E2E0-4725-8E08-E2168023E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D73F9-05D7-453E-8615-97CDDE307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C7945-8FE2-43C6-8ED0-E1BBA90B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0917-08DF-4B23-8341-0F85AF23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C8D4-139A-42BB-8726-1885C5B3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2D63-1F6B-4BA0-938F-B545B2C9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18D08-4D9E-4DC6-9842-FBB5A441A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78BF9-5DBD-4B87-A2E0-43EEAAB7C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2BD2F-F8CB-47D2-A41D-1F2BB190A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CDD26-C029-4E1D-9FC2-03183FD87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83428-86E5-4A74-A4A2-FEEE8A82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E2926-F245-4276-9FCC-E97B6599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186AE-2D3C-4545-AC8F-AF3F59C9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7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B0E2-E703-4FA7-9C82-AFA77290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808A1-ED0A-430B-8352-9AFFE25A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8C883-3752-4CB4-8F1C-1AF0E403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E17F-1FF5-48B9-9D64-D31CF63D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97FDA-EDB5-43E6-BCE7-2ACDE086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F6F61-72A1-4580-BA02-4A228C1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380DA-4570-4228-A721-DF5D82C5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9D0F-1A88-44AD-8297-39F21ECB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390F-4DA7-49D8-834E-9E1C127B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7787E-13D3-4166-B8EF-4F7C4AAF8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3BFD9-C1FA-4D8F-BC9C-63CBB774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43F39-E1C0-46DC-B392-EB3EC464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43858-4073-4CAD-87E0-F383F857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6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5D532-0453-44B9-8A08-D91E5C96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84B79-2EF6-408E-9858-BE0CE9C64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DE139-E5FB-46FE-85A6-2F1449FE0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0942-130A-43F3-8BC0-771062ADB0C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774E8-CF48-446B-A8A8-55F0D0CC2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3174E-1411-4BBB-B6F7-1C76A9522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ABD6-AEE9-4EF3-A3F7-3CD04AD1D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>
            <a:extLst>
              <a:ext uri="{FF2B5EF4-FFF2-40B4-BE49-F238E27FC236}">
                <a16:creationId xmlns:a16="http://schemas.microsoft.com/office/drawing/2014/main" id="{FCC48E87-83A8-4BD6-BFD3-4883D1DFC40E}"/>
              </a:ext>
            </a:extLst>
          </p:cNvPr>
          <p:cNvSpPr txBox="1">
            <a:spLocks/>
          </p:cNvSpPr>
          <p:nvPr/>
        </p:nvSpPr>
        <p:spPr>
          <a:xfrm>
            <a:off x="347663" y="397420"/>
            <a:ext cx="9144000" cy="2387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პრაქტიკული ტრენინგი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HAT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აუდიტის სახელმძღვანელოს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გამოყენებასთან დაკავშირებით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14E6896-39C0-49E2-856C-7968A16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663" y="2528876"/>
            <a:ext cx="6748466" cy="2053828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მაღალი ინტერესისა და მოთხოვნიდან გამომდინარე, ინგლისისა და უელსის დიპლომირებულ ბუღალტერთა ინსტიტუტი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(ICAEW) </a:t>
            </a: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მოხარულია რომ შემოგთავაზოთ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 </a:t>
            </a: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დისტანციური სწავლების დამატებითი კურსი: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EYInterstate Light" panose="02000506000000020004" pitchFamily="2" charset="0"/>
            </a:endParaRPr>
          </a:p>
          <a:p>
            <a:pPr marL="339725" indent="-279400" algn="l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დამატებითი კურსის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#1 </a:t>
            </a: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დაიწყება 2020 წლის 21 დეკემბერს  და დასრულდება 2020 წლის 30 დეკემბერს: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EYInterstate Light" panose="02000506000000020004" pitchFamily="2" charset="0"/>
            </a:endParaRPr>
          </a:p>
          <a:p>
            <a:pPr marL="60325" algn="l"/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EYInterstate Light" panose="02000506000000020004" pitchFamily="2" charset="0"/>
            </a:endParaRPr>
          </a:p>
          <a:p>
            <a:pPr marL="339725" indent="-279400" algn="l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EYInterstate Light" panose="02000506000000020004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9B97DE-6070-4CCE-9311-6603730D1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55113"/>
              </p:ext>
            </p:extLst>
          </p:nvPr>
        </p:nvGraphicFramePr>
        <p:xfrm>
          <a:off x="734650" y="4216944"/>
          <a:ext cx="6681791" cy="880657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  <a:reflection blurRad="5842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1364116">
                  <a:extLst>
                    <a:ext uri="{9D8B030D-6E8A-4147-A177-3AD203B41FA5}">
                      <a16:colId xmlns:a16="http://schemas.microsoft.com/office/drawing/2014/main" val="2197841797"/>
                    </a:ext>
                  </a:extLst>
                </a:gridCol>
                <a:gridCol w="775062">
                  <a:extLst>
                    <a:ext uri="{9D8B030D-6E8A-4147-A177-3AD203B41FA5}">
                      <a16:colId xmlns:a16="http://schemas.microsoft.com/office/drawing/2014/main" val="2347583323"/>
                    </a:ext>
                  </a:extLst>
                </a:gridCol>
                <a:gridCol w="742134">
                  <a:extLst>
                    <a:ext uri="{9D8B030D-6E8A-4147-A177-3AD203B41FA5}">
                      <a16:colId xmlns:a16="http://schemas.microsoft.com/office/drawing/2014/main" val="77953634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91473547"/>
                    </a:ext>
                  </a:extLst>
                </a:gridCol>
                <a:gridCol w="964674">
                  <a:extLst>
                    <a:ext uri="{9D8B030D-6E8A-4147-A177-3AD203B41FA5}">
                      <a16:colId xmlns:a16="http://schemas.microsoft.com/office/drawing/2014/main" val="1231047586"/>
                    </a:ext>
                  </a:extLst>
                </a:gridCol>
                <a:gridCol w="984515">
                  <a:extLst>
                    <a:ext uri="{9D8B030D-6E8A-4147-A177-3AD203B41FA5}">
                      <a16:colId xmlns:a16="http://schemas.microsoft.com/office/drawing/2014/main" val="454133814"/>
                    </a:ext>
                  </a:extLst>
                </a:gridCol>
                <a:gridCol w="984515">
                  <a:extLst>
                    <a:ext uri="{9D8B030D-6E8A-4147-A177-3AD203B41FA5}">
                      <a16:colId xmlns:a16="http://schemas.microsoft.com/office/drawing/2014/main" val="152348055"/>
                    </a:ext>
                  </a:extLst>
                </a:gridCol>
              </a:tblGrid>
              <a:tr h="1954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პირველი კვირა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მეორე კვირა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55917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სამ. დღეები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ორშაბათი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ოთხშაბათი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პარასკევი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ორშაბათი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სამშაბათი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ოთხშაბათი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630436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დამატებითი კურსი 1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12/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21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12/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23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12/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25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12/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28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12/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29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12/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30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183362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ჩატარების დრო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752030"/>
                  </a:ext>
                </a:extLst>
              </a:tr>
            </a:tbl>
          </a:graphicData>
        </a:graphic>
      </p:graphicFrame>
      <p:pic>
        <p:nvPicPr>
          <p:cNvPr id="8" name="Picture 3" descr="image001">
            <a:extLst>
              <a:ext uri="{FF2B5EF4-FFF2-40B4-BE49-F238E27FC236}">
                <a16:creationId xmlns:a16="http://schemas.microsoft.com/office/drawing/2014/main" id="{8AABB628-89D3-4D9C-9BEB-3DD25B73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5943600"/>
            <a:ext cx="217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F086D0-CE34-44FB-9B9F-7FADA8173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58" y="3691846"/>
            <a:ext cx="1790700" cy="2393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0C6C4-4BC7-4644-B20E-D3758E4FFEB0}"/>
              </a:ext>
            </a:extLst>
          </p:cNvPr>
          <p:cNvSpPr/>
          <p:nvPr/>
        </p:nvSpPr>
        <p:spPr>
          <a:xfrm>
            <a:off x="316164" y="5275106"/>
            <a:ext cx="732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27940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დამატებითი კურსის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#2 </a:t>
            </a: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დაიწყება 202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1</a:t>
            </a: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 წლის 8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 </a:t>
            </a:r>
            <a:r>
              <a:rPr lang="ka-G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YInterstate Light" panose="02000506000000020004" pitchFamily="2" charset="0"/>
              </a:rPr>
              <a:t>თებერვალს და დასრულდება 2021 წლის 19 თებერვალს :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EYInterstate Light" panose="0200050600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41A231-2FCB-4C32-9EAA-D33FC16B3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20369"/>
              </p:ext>
            </p:extLst>
          </p:nvPr>
        </p:nvGraphicFramePr>
        <p:xfrm>
          <a:off x="747710" y="5745301"/>
          <a:ext cx="6681791" cy="880657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  <a:reflection blurRad="5842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1364116">
                  <a:extLst>
                    <a:ext uri="{9D8B030D-6E8A-4147-A177-3AD203B41FA5}">
                      <a16:colId xmlns:a16="http://schemas.microsoft.com/office/drawing/2014/main" val="2197841797"/>
                    </a:ext>
                  </a:extLst>
                </a:gridCol>
                <a:gridCol w="775062">
                  <a:extLst>
                    <a:ext uri="{9D8B030D-6E8A-4147-A177-3AD203B41FA5}">
                      <a16:colId xmlns:a16="http://schemas.microsoft.com/office/drawing/2014/main" val="2347583323"/>
                    </a:ext>
                  </a:extLst>
                </a:gridCol>
                <a:gridCol w="742134">
                  <a:extLst>
                    <a:ext uri="{9D8B030D-6E8A-4147-A177-3AD203B41FA5}">
                      <a16:colId xmlns:a16="http://schemas.microsoft.com/office/drawing/2014/main" val="77953634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91473547"/>
                    </a:ext>
                  </a:extLst>
                </a:gridCol>
                <a:gridCol w="964674">
                  <a:extLst>
                    <a:ext uri="{9D8B030D-6E8A-4147-A177-3AD203B41FA5}">
                      <a16:colId xmlns:a16="http://schemas.microsoft.com/office/drawing/2014/main" val="1231047586"/>
                    </a:ext>
                  </a:extLst>
                </a:gridCol>
                <a:gridCol w="984515">
                  <a:extLst>
                    <a:ext uri="{9D8B030D-6E8A-4147-A177-3AD203B41FA5}">
                      <a16:colId xmlns:a16="http://schemas.microsoft.com/office/drawing/2014/main" val="454133814"/>
                    </a:ext>
                  </a:extLst>
                </a:gridCol>
                <a:gridCol w="984515">
                  <a:extLst>
                    <a:ext uri="{9D8B030D-6E8A-4147-A177-3AD203B41FA5}">
                      <a16:colId xmlns:a16="http://schemas.microsoft.com/office/drawing/2014/main" val="152348055"/>
                    </a:ext>
                  </a:extLst>
                </a:gridCol>
              </a:tblGrid>
              <a:tr h="1954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პირველი კვირა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მეორე კვირა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55917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სამ. დღეები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ორშაბათი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ოთხშაბათი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პარასკევი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ორშაბათი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ოთხშაბათი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პარასკევი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630436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დამატებითი კურსი 1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08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10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/202</a:t>
                      </a:r>
                      <a:r>
                        <a:rPr lang="ka-GE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183362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ჩატარების დრო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18:00-22:00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75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55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154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EYInterstate Light</vt:lpstr>
      <vt:lpstr>Sylfaen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პრაქტიკული ტრენინგი HAT აუდიტის სახელმძღვანელოს  გამოყენებასთან დაკავშირებით</dc:title>
  <dc:creator>Nana Ghvaladze</dc:creator>
  <cp:lastModifiedBy>Nana Ghvaladze</cp:lastModifiedBy>
  <cp:revision>6</cp:revision>
  <dcterms:created xsi:type="dcterms:W3CDTF">2020-11-11T20:13:08Z</dcterms:created>
  <dcterms:modified xsi:type="dcterms:W3CDTF">2020-11-12T14:34:21Z</dcterms:modified>
</cp:coreProperties>
</file>